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91" r:id="rId4"/>
    <p:sldId id="290" r:id="rId5"/>
    <p:sldId id="297" r:id="rId6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1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4"/>
    <p:restoredTop sz="94648"/>
  </p:normalViewPr>
  <p:slideViewPr>
    <p:cSldViewPr snapToGrid="0">
      <p:cViewPr varScale="1">
        <p:scale>
          <a:sx n="57" d="100"/>
          <a:sy n="57" d="100"/>
        </p:scale>
        <p:origin x="11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png>
</file>

<file path=ppt/media/image5.jpg>
</file>

<file path=ppt/media/image6.jp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3C57F-5B6A-0048-A834-F73F30DA563C}" type="datetimeFigureOut">
              <a:rPr lang="en-AT" smtClean="0"/>
              <a:t>04/05/2024</a:t>
            </a:fld>
            <a:endParaRPr lang="en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6C8268-B80D-DD42-9601-D7B202E27068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282309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AF46-1BB6-F14F-3A73-349CBE875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7" y="1122362"/>
            <a:ext cx="10163503" cy="437022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ED0E85-1187-2E9E-48CE-A24335EF9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7" y="5512352"/>
            <a:ext cx="10163503" cy="4861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2D744E9-F95C-54FA-F440-5B32E0CEC2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77A840EF-61C6-CF09-3147-3C56D75537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4497" y="439738"/>
            <a:ext cx="2238703" cy="387350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AT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6FE0AD1-829A-E7C4-2A60-11187FA1C2DF}"/>
              </a:ext>
            </a:extLst>
          </p:cNvPr>
          <p:cNvCxnSpPr>
            <a:cxnSpLocks/>
          </p:cNvCxnSpPr>
          <p:nvPr userDrawn="1"/>
        </p:nvCxnSpPr>
        <p:spPr>
          <a:xfrm>
            <a:off x="596552" y="827088"/>
            <a:ext cx="7193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302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612D-814B-7A5D-794E-68FB23223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9584" y="509753"/>
            <a:ext cx="4754215" cy="1080000"/>
          </a:xfrm>
          <a:prstGeom prst="rect">
            <a:avLst/>
          </a:prstGeom>
        </p:spPr>
        <p:txBody>
          <a:bodyPr anchor="t"/>
          <a:lstStyle/>
          <a:p>
            <a:r>
              <a:rPr lang="en-GB" dirty="0"/>
              <a:t>Short title</a:t>
            </a:r>
            <a:endParaRPr lang="en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5B4A9-E7EC-DDA7-2054-3D8EF3643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9583" y="1589753"/>
            <a:ext cx="4754216" cy="4758494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52B6A18-64DA-3DD7-BB95-3F3AEF5292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336348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 - long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612D-814B-7A5D-794E-68FB232232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99584" y="509753"/>
            <a:ext cx="4754215" cy="1698876"/>
          </a:xfrm>
          <a:prstGeom prst="rect">
            <a:avLst/>
          </a:prstGeom>
        </p:spPr>
        <p:txBody>
          <a:bodyPr anchor="t"/>
          <a:lstStyle/>
          <a:p>
            <a:r>
              <a:rPr lang="en-GB" dirty="0"/>
              <a:t>Longer title, that goes in two lines</a:t>
            </a:r>
            <a:endParaRPr lang="en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5B4A9-E7EC-DDA7-2054-3D8EF3643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9583" y="2208629"/>
            <a:ext cx="4754216" cy="4139618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52B6A18-64DA-3DD7-BB95-3F3AEF5292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7061514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612D-814B-7A5D-794E-68FB23223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9584" y="509752"/>
            <a:ext cx="4754215" cy="1684808"/>
          </a:xfrm>
          <a:prstGeom prst="rect">
            <a:avLst/>
          </a:prstGeom>
        </p:spPr>
        <p:txBody>
          <a:bodyPr anchor="t"/>
          <a:lstStyle/>
          <a:p>
            <a:r>
              <a:rPr lang="en-GB" dirty="0"/>
              <a:t>Click to edit Master 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52B6A18-64DA-3DD7-BB95-3F3AEF5292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en-AT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5247998-44F9-4EB6-EADC-5D18C78160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40730" y="2346325"/>
            <a:ext cx="4313069" cy="461665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GB" dirty="0"/>
              <a:t>First point</a:t>
            </a:r>
            <a:endParaRPr lang="en-AT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E90640-F8E6-4FCD-D9BB-853B62E9AB0C}"/>
              </a:ext>
            </a:extLst>
          </p:cNvPr>
          <p:cNvSpPr txBox="1"/>
          <p:nvPr userDrawn="1"/>
        </p:nvSpPr>
        <p:spPr>
          <a:xfrm>
            <a:off x="6599584" y="2346326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400" dirty="0">
                <a:solidFill>
                  <a:srgbClr val="EB1C3C"/>
                </a:solidFill>
              </a:rPr>
              <a:t>1.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1E431D80-10CC-8D83-08A7-F0CB87E5BA2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40730" y="3405030"/>
            <a:ext cx="4313069" cy="461665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GB" dirty="0"/>
              <a:t>Second point</a:t>
            </a:r>
            <a:endParaRPr lang="en-AT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180579-56CD-6C4C-86EE-1FA3CEC5BF2B}"/>
              </a:ext>
            </a:extLst>
          </p:cNvPr>
          <p:cNvSpPr txBox="1"/>
          <p:nvPr userDrawn="1"/>
        </p:nvSpPr>
        <p:spPr>
          <a:xfrm>
            <a:off x="6599584" y="3405031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400" dirty="0">
                <a:solidFill>
                  <a:srgbClr val="EB1C3C"/>
                </a:solidFill>
              </a:rPr>
              <a:t>2.</a:t>
            </a:r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E80D199-F6E8-D53E-A661-7CE214C870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40730" y="4463735"/>
            <a:ext cx="4313069" cy="461665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GB" dirty="0"/>
              <a:t>Third point</a:t>
            </a:r>
            <a:endParaRPr lang="en-AT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053C73-A2EE-5017-ADCD-16FF773CD544}"/>
              </a:ext>
            </a:extLst>
          </p:cNvPr>
          <p:cNvSpPr txBox="1"/>
          <p:nvPr userDrawn="1"/>
        </p:nvSpPr>
        <p:spPr>
          <a:xfrm>
            <a:off x="6599584" y="4463736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400" dirty="0">
                <a:solidFill>
                  <a:srgbClr val="EB1C3C"/>
                </a:solidFill>
              </a:rPr>
              <a:t>3.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E015C98D-78F4-1088-3C41-742A0222D5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40730" y="5522440"/>
            <a:ext cx="4313069" cy="461665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en-GB" dirty="0"/>
              <a:t>Fourth point</a:t>
            </a:r>
            <a:endParaRPr lang="en-AT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1A408AE-C26D-04A2-9174-6915D178F3F8}"/>
              </a:ext>
            </a:extLst>
          </p:cNvPr>
          <p:cNvSpPr txBox="1"/>
          <p:nvPr userDrawn="1"/>
        </p:nvSpPr>
        <p:spPr>
          <a:xfrm>
            <a:off x="6599584" y="5522441"/>
            <a:ext cx="4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T" sz="2400" dirty="0">
                <a:solidFill>
                  <a:srgbClr val="EB1C3C"/>
                </a:solidFill>
              </a:rPr>
              <a:t>4.</a:t>
            </a:r>
          </a:p>
        </p:txBody>
      </p:sp>
    </p:spTree>
    <p:extLst>
      <p:ext uri="{BB962C8B-B14F-4D97-AF65-F5344CB8AC3E}">
        <p14:creationId xmlns:p14="http://schemas.microsoft.com/office/powerpoint/2010/main" val="26772474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 lot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612D-814B-7A5D-794E-68FB23223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476" y="509753"/>
            <a:ext cx="10870324" cy="1080000"/>
          </a:xfrm>
          <a:prstGeom prst="rect">
            <a:avLst/>
          </a:prstGeom>
        </p:spPr>
        <p:txBody>
          <a:bodyPr anchor="t"/>
          <a:lstStyle/>
          <a:p>
            <a:r>
              <a:rPr lang="en-GB" dirty="0"/>
              <a:t>Click to edit Master 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15097A8-398E-B35E-9A0F-8C458317BC37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244858" y="1589754"/>
            <a:ext cx="5108942" cy="47584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labore et dolore magna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</a:t>
            </a:r>
            <a:r>
              <a:rPr lang="en-GB" dirty="0" err="1"/>
              <a:t>veniam</a:t>
            </a:r>
            <a:r>
              <a:rPr lang="en-GB" dirty="0"/>
              <a:t>,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nostrud</a:t>
            </a:r>
            <a:r>
              <a:rPr lang="en-GB" dirty="0"/>
              <a:t> exercitation </a:t>
            </a:r>
            <a:r>
              <a:rPr lang="en-GB" dirty="0" err="1"/>
              <a:t>ullamco</a:t>
            </a:r>
            <a:r>
              <a:rPr lang="en-GB" dirty="0"/>
              <a:t> </a:t>
            </a:r>
            <a:r>
              <a:rPr lang="en-GB" dirty="0" err="1"/>
              <a:t>laboris</a:t>
            </a:r>
            <a:r>
              <a:rPr lang="en-GB" dirty="0"/>
              <a:t> nisi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aliquip</a:t>
            </a:r>
            <a:r>
              <a:rPr lang="en-GB" dirty="0"/>
              <a:t> ex </a:t>
            </a:r>
            <a:r>
              <a:rPr lang="en-GB" dirty="0" err="1"/>
              <a:t>ea</a:t>
            </a:r>
            <a:r>
              <a:rPr lang="en-GB" dirty="0"/>
              <a:t> </a:t>
            </a:r>
            <a:r>
              <a:rPr lang="en-GB" dirty="0" err="1"/>
              <a:t>commodo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. Duis </a:t>
            </a:r>
            <a:r>
              <a:rPr lang="en-GB" dirty="0" err="1"/>
              <a:t>aute</a:t>
            </a:r>
            <a:r>
              <a:rPr lang="en-GB" dirty="0"/>
              <a:t> </a:t>
            </a:r>
            <a:r>
              <a:rPr lang="en-GB" dirty="0" err="1"/>
              <a:t>irure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 in </a:t>
            </a:r>
            <a:r>
              <a:rPr lang="en-GB" dirty="0" err="1"/>
              <a:t>reprehenderit</a:t>
            </a:r>
            <a:r>
              <a:rPr lang="en-GB" dirty="0"/>
              <a:t> in </a:t>
            </a:r>
            <a:r>
              <a:rPr lang="en-GB" dirty="0" err="1"/>
              <a:t>voluptate</a:t>
            </a:r>
            <a:r>
              <a:rPr lang="en-GB" dirty="0"/>
              <a:t> </a:t>
            </a:r>
            <a:r>
              <a:rPr lang="en-GB" dirty="0" err="1"/>
              <a:t>velit</a:t>
            </a:r>
            <a:r>
              <a:rPr lang="en-GB" dirty="0"/>
              <a:t> </a:t>
            </a:r>
            <a:r>
              <a:rPr lang="en-GB" dirty="0" err="1"/>
              <a:t>esse</a:t>
            </a:r>
            <a:r>
              <a:rPr lang="en-GB" dirty="0"/>
              <a:t> </a:t>
            </a:r>
            <a:r>
              <a:rPr lang="en-GB" dirty="0" err="1"/>
              <a:t>cillum</a:t>
            </a:r>
            <a:r>
              <a:rPr lang="en-GB" dirty="0"/>
              <a:t> dolore </a:t>
            </a:r>
            <a:r>
              <a:rPr lang="en-GB" dirty="0" err="1"/>
              <a:t>eu</a:t>
            </a:r>
            <a:r>
              <a:rPr lang="en-GB" dirty="0"/>
              <a:t> </a:t>
            </a:r>
            <a:r>
              <a:rPr lang="en-GB" dirty="0" err="1"/>
              <a:t>fugiat</a:t>
            </a:r>
            <a:r>
              <a:rPr lang="en-GB" dirty="0"/>
              <a:t>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pariatur</a:t>
            </a:r>
            <a:r>
              <a:rPr lang="en-GB" dirty="0"/>
              <a:t>. </a:t>
            </a:r>
            <a:r>
              <a:rPr lang="en-GB" dirty="0" err="1"/>
              <a:t>Excepteur</a:t>
            </a:r>
            <a:r>
              <a:rPr lang="en-GB" dirty="0"/>
              <a:t> </a:t>
            </a:r>
            <a:r>
              <a:rPr lang="en-GB" dirty="0" err="1"/>
              <a:t>sint</a:t>
            </a:r>
            <a:r>
              <a:rPr lang="en-GB" dirty="0"/>
              <a:t> </a:t>
            </a:r>
            <a:r>
              <a:rPr lang="en-GB" dirty="0" err="1"/>
              <a:t>occaecat</a:t>
            </a:r>
            <a:r>
              <a:rPr lang="en-GB" dirty="0"/>
              <a:t> </a:t>
            </a:r>
            <a:r>
              <a:rPr lang="en-GB" dirty="0" err="1"/>
              <a:t>cupidatat</a:t>
            </a:r>
            <a:r>
              <a:rPr lang="en-GB" dirty="0"/>
              <a:t> non </a:t>
            </a:r>
            <a:r>
              <a:rPr lang="en-GB" dirty="0" err="1"/>
              <a:t>proident</a:t>
            </a:r>
            <a:r>
              <a:rPr lang="en-GB" dirty="0"/>
              <a:t>, sunt in culpa.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C8A5C69-9DC4-62E8-501C-EA52D8E63BB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83476" y="1589753"/>
            <a:ext cx="5108942" cy="47584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en-GB" dirty="0"/>
              <a:t>Lorem ipsum </a:t>
            </a:r>
            <a:r>
              <a:rPr lang="en-GB" dirty="0" err="1"/>
              <a:t>dolor</a:t>
            </a:r>
            <a:r>
              <a:rPr lang="en-GB" dirty="0"/>
              <a:t> sit </a:t>
            </a:r>
            <a:r>
              <a:rPr lang="en-GB" dirty="0" err="1"/>
              <a:t>amet</a:t>
            </a:r>
            <a:r>
              <a:rPr lang="en-GB" dirty="0"/>
              <a:t>, </a:t>
            </a:r>
            <a:r>
              <a:rPr lang="en-GB" dirty="0" err="1"/>
              <a:t>consectetur</a:t>
            </a:r>
            <a:r>
              <a:rPr lang="en-GB" dirty="0"/>
              <a:t> </a:t>
            </a:r>
            <a:r>
              <a:rPr lang="en-GB" dirty="0" err="1"/>
              <a:t>adipiscing</a:t>
            </a:r>
            <a:r>
              <a:rPr lang="en-GB" dirty="0"/>
              <a:t> </a:t>
            </a:r>
            <a:r>
              <a:rPr lang="en-GB" dirty="0" err="1"/>
              <a:t>elit</a:t>
            </a:r>
            <a:r>
              <a:rPr lang="en-GB" dirty="0"/>
              <a:t>, </a:t>
            </a:r>
            <a:r>
              <a:rPr lang="en-GB" dirty="0" err="1"/>
              <a:t>sed</a:t>
            </a:r>
            <a:r>
              <a:rPr lang="en-GB" dirty="0"/>
              <a:t> do </a:t>
            </a:r>
            <a:r>
              <a:rPr lang="en-GB" dirty="0" err="1"/>
              <a:t>eiusmod</a:t>
            </a:r>
            <a:r>
              <a:rPr lang="en-GB" dirty="0"/>
              <a:t> </a:t>
            </a:r>
            <a:r>
              <a:rPr lang="en-GB" dirty="0" err="1"/>
              <a:t>tempor</a:t>
            </a:r>
            <a:r>
              <a:rPr lang="en-GB" dirty="0"/>
              <a:t> </a:t>
            </a:r>
            <a:r>
              <a:rPr lang="en-GB" dirty="0" err="1"/>
              <a:t>incididunt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 labore et dolore magna </a:t>
            </a:r>
            <a:r>
              <a:rPr lang="en-GB" dirty="0" err="1"/>
              <a:t>aliqua</a:t>
            </a:r>
            <a:r>
              <a:rPr lang="en-GB" dirty="0"/>
              <a:t>. Ut </a:t>
            </a:r>
            <a:r>
              <a:rPr lang="en-GB" dirty="0" err="1"/>
              <a:t>enim</a:t>
            </a:r>
            <a:r>
              <a:rPr lang="en-GB" dirty="0"/>
              <a:t> ad minim </a:t>
            </a:r>
            <a:r>
              <a:rPr lang="en-GB" dirty="0" err="1"/>
              <a:t>veniam</a:t>
            </a:r>
            <a:r>
              <a:rPr lang="en-GB" dirty="0"/>
              <a:t>, </a:t>
            </a: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nostrud</a:t>
            </a:r>
            <a:r>
              <a:rPr lang="en-GB" dirty="0"/>
              <a:t> exercitation </a:t>
            </a:r>
            <a:r>
              <a:rPr lang="en-GB" dirty="0" err="1"/>
              <a:t>ullamco</a:t>
            </a:r>
            <a:r>
              <a:rPr lang="en-GB" dirty="0"/>
              <a:t> </a:t>
            </a:r>
            <a:r>
              <a:rPr lang="en-GB" dirty="0" err="1"/>
              <a:t>laboris</a:t>
            </a:r>
            <a:r>
              <a:rPr lang="en-GB" dirty="0"/>
              <a:t> nisi </a:t>
            </a:r>
            <a:r>
              <a:rPr lang="en-GB" dirty="0" err="1"/>
              <a:t>ut</a:t>
            </a:r>
            <a:r>
              <a:rPr lang="en-GB" dirty="0"/>
              <a:t> </a:t>
            </a:r>
            <a:r>
              <a:rPr lang="en-GB" dirty="0" err="1"/>
              <a:t>aliquip</a:t>
            </a:r>
            <a:r>
              <a:rPr lang="en-GB" dirty="0"/>
              <a:t> ex </a:t>
            </a:r>
            <a:r>
              <a:rPr lang="en-GB" dirty="0" err="1"/>
              <a:t>ea</a:t>
            </a:r>
            <a:r>
              <a:rPr lang="en-GB" dirty="0"/>
              <a:t> </a:t>
            </a:r>
            <a:r>
              <a:rPr lang="en-GB" dirty="0" err="1"/>
              <a:t>commodo</a:t>
            </a:r>
            <a:r>
              <a:rPr lang="en-GB" dirty="0"/>
              <a:t> </a:t>
            </a:r>
            <a:r>
              <a:rPr lang="en-GB" dirty="0" err="1"/>
              <a:t>consequat</a:t>
            </a:r>
            <a:r>
              <a:rPr lang="en-GB" dirty="0"/>
              <a:t>. Duis </a:t>
            </a:r>
            <a:r>
              <a:rPr lang="en-GB" dirty="0" err="1"/>
              <a:t>aute</a:t>
            </a:r>
            <a:r>
              <a:rPr lang="en-GB" dirty="0"/>
              <a:t> </a:t>
            </a:r>
            <a:r>
              <a:rPr lang="en-GB" dirty="0" err="1"/>
              <a:t>irure</a:t>
            </a:r>
            <a:r>
              <a:rPr lang="en-GB" dirty="0"/>
              <a:t> </a:t>
            </a:r>
            <a:r>
              <a:rPr lang="en-GB" dirty="0" err="1"/>
              <a:t>dolor</a:t>
            </a:r>
            <a:r>
              <a:rPr lang="en-GB" dirty="0"/>
              <a:t> in </a:t>
            </a:r>
            <a:r>
              <a:rPr lang="en-GB" dirty="0" err="1"/>
              <a:t>reprehenderit</a:t>
            </a:r>
            <a:r>
              <a:rPr lang="en-GB" dirty="0"/>
              <a:t> in </a:t>
            </a:r>
            <a:r>
              <a:rPr lang="en-GB" dirty="0" err="1"/>
              <a:t>voluptate</a:t>
            </a:r>
            <a:r>
              <a:rPr lang="en-GB" dirty="0"/>
              <a:t> </a:t>
            </a:r>
            <a:r>
              <a:rPr lang="en-GB" dirty="0" err="1"/>
              <a:t>velit</a:t>
            </a:r>
            <a:r>
              <a:rPr lang="en-GB" dirty="0"/>
              <a:t> </a:t>
            </a:r>
            <a:r>
              <a:rPr lang="en-GB" dirty="0" err="1"/>
              <a:t>esse</a:t>
            </a:r>
            <a:r>
              <a:rPr lang="en-GB" dirty="0"/>
              <a:t> </a:t>
            </a:r>
            <a:r>
              <a:rPr lang="en-GB" dirty="0" err="1"/>
              <a:t>cillum</a:t>
            </a:r>
            <a:r>
              <a:rPr lang="en-GB" dirty="0"/>
              <a:t> dolore </a:t>
            </a:r>
            <a:r>
              <a:rPr lang="en-GB" dirty="0" err="1"/>
              <a:t>eu</a:t>
            </a:r>
            <a:r>
              <a:rPr lang="en-GB" dirty="0"/>
              <a:t> </a:t>
            </a:r>
            <a:r>
              <a:rPr lang="en-GB" dirty="0" err="1"/>
              <a:t>fugiat</a:t>
            </a:r>
            <a:r>
              <a:rPr lang="en-GB" dirty="0"/>
              <a:t> </a:t>
            </a:r>
            <a:r>
              <a:rPr lang="en-GB" dirty="0" err="1"/>
              <a:t>nulla</a:t>
            </a:r>
            <a:r>
              <a:rPr lang="en-GB" dirty="0"/>
              <a:t> </a:t>
            </a:r>
            <a:r>
              <a:rPr lang="en-GB" dirty="0" err="1"/>
              <a:t>pariatur</a:t>
            </a:r>
            <a:r>
              <a:rPr lang="en-GB" dirty="0"/>
              <a:t>. </a:t>
            </a:r>
            <a:r>
              <a:rPr lang="en-GB" dirty="0" err="1"/>
              <a:t>Excepteur</a:t>
            </a:r>
            <a:r>
              <a:rPr lang="en-GB" dirty="0"/>
              <a:t> </a:t>
            </a:r>
            <a:r>
              <a:rPr lang="en-GB" dirty="0" err="1"/>
              <a:t>sint</a:t>
            </a:r>
            <a:r>
              <a:rPr lang="en-GB" dirty="0"/>
              <a:t> </a:t>
            </a:r>
            <a:r>
              <a:rPr lang="en-GB" dirty="0" err="1"/>
              <a:t>occaecat</a:t>
            </a:r>
            <a:r>
              <a:rPr lang="en-GB" dirty="0"/>
              <a:t> </a:t>
            </a:r>
            <a:r>
              <a:rPr lang="en-GB" dirty="0" err="1"/>
              <a:t>cupidatat</a:t>
            </a:r>
            <a:r>
              <a:rPr lang="en-GB" dirty="0"/>
              <a:t> non </a:t>
            </a:r>
            <a:r>
              <a:rPr lang="en-GB" dirty="0" err="1"/>
              <a:t>proident</a:t>
            </a:r>
            <a:r>
              <a:rPr lang="en-GB" dirty="0"/>
              <a:t>, sunt in culpa.</a:t>
            </a:r>
          </a:p>
        </p:txBody>
      </p:sp>
    </p:spTree>
    <p:extLst>
      <p:ext uri="{BB962C8B-B14F-4D97-AF65-F5344CB8AC3E}">
        <p14:creationId xmlns:p14="http://schemas.microsoft.com/office/powerpoint/2010/main" val="3245709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612D-814B-7A5D-794E-68FB23223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476" y="509753"/>
            <a:ext cx="10870324" cy="1080000"/>
          </a:xfrm>
          <a:prstGeom prst="rect">
            <a:avLst/>
          </a:prstGeom>
        </p:spPr>
        <p:txBody>
          <a:bodyPr anchor="t"/>
          <a:lstStyle/>
          <a:p>
            <a:r>
              <a:rPr lang="en-GB"/>
              <a:t>Click to edit Master title style</a:t>
            </a:r>
            <a:endParaRPr lang="en-AT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76421-9C4A-0109-1447-80F14FC123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476" y="1589754"/>
            <a:ext cx="5108942" cy="4758494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EA6B324F-0EBE-3280-1098-1453F3F6D87C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873750" y="1589754"/>
            <a:ext cx="5480050" cy="4758494"/>
          </a:xfrm>
        </p:spPr>
        <p:txBody>
          <a:bodyPr/>
          <a:lstStyle/>
          <a:p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3931829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&amp;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612D-814B-7A5D-794E-68FB23223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476" y="509753"/>
            <a:ext cx="10870324" cy="1080000"/>
          </a:xfrm>
          <a:prstGeom prst="rect">
            <a:avLst/>
          </a:prstGeom>
        </p:spPr>
        <p:txBody>
          <a:bodyPr anchor="t"/>
          <a:lstStyle/>
          <a:p>
            <a:r>
              <a:rPr lang="en-GB"/>
              <a:t>Click to edit Master title style</a:t>
            </a:r>
            <a:endParaRPr lang="en-AT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002F82-EE0A-2D06-9C58-4CD9A790A46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3477" y="5647764"/>
            <a:ext cx="10870324" cy="60511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GB" dirty="0"/>
              <a:t>Description</a:t>
            </a:r>
            <a:endParaRPr lang="en-AT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7B8528E-9C92-F372-3845-B5456D420DD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3476" y="1589753"/>
            <a:ext cx="10870324" cy="4058011"/>
          </a:xfrm>
        </p:spPr>
        <p:txBody>
          <a:bodyPr/>
          <a:lstStyle/>
          <a:p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251115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>
            <a:extLst>
              <a:ext uri="{FF2B5EF4-FFF2-40B4-BE49-F238E27FC236}">
                <a16:creationId xmlns:a16="http://schemas.microsoft.com/office/drawing/2014/main" id="{435B56A6-B27D-832F-CE19-9DB3EAA82374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en-AT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759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3530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F9CF30-7941-98D5-2BB2-D2715D4F55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</p:spPr>
        <p:txBody>
          <a:bodyPr/>
          <a:lstStyle/>
          <a:p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3091426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0004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AF46-1BB6-F14F-3A73-349CBE875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7" y="1122362"/>
            <a:ext cx="10163503" cy="437022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ED0E85-1187-2E9E-48CE-A24335EF9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7" y="5512352"/>
            <a:ext cx="10163503" cy="4861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2D744E9-F95C-54FA-F440-5B32E0CEC2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77A840EF-61C6-CF09-3147-3C56D75537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4497" y="439738"/>
            <a:ext cx="2238703" cy="387350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AT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6FE0AD1-829A-E7C4-2A60-11187FA1C2DF}"/>
              </a:ext>
            </a:extLst>
          </p:cNvPr>
          <p:cNvCxnSpPr>
            <a:cxnSpLocks/>
          </p:cNvCxnSpPr>
          <p:nvPr userDrawn="1"/>
        </p:nvCxnSpPr>
        <p:spPr>
          <a:xfrm>
            <a:off x="596552" y="827088"/>
            <a:ext cx="7193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22378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229EA71-17BD-0571-6A4C-ED3C48F42D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1" cy="99710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1A9EF14-DC7F-714E-56E8-D3D3FF0044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3477" y="515006"/>
            <a:ext cx="10880834" cy="10800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sl-SI" dirty="0"/>
              <a:t>Thank you!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93D58684-162B-E09C-CC32-B2458BB9B6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3475" y="1589755"/>
            <a:ext cx="10880834" cy="3509785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dirty="0">
                <a:solidFill>
                  <a:schemeClr val="bg1"/>
                </a:solidFill>
              </a:rPr>
              <a:t>Lorem ipsum </a:t>
            </a:r>
            <a:r>
              <a:rPr lang="en-GB" dirty="0" err="1">
                <a:solidFill>
                  <a:schemeClr val="bg1"/>
                </a:solidFill>
              </a:rPr>
              <a:t>dolor</a:t>
            </a:r>
            <a:r>
              <a:rPr lang="en-GB" dirty="0">
                <a:solidFill>
                  <a:schemeClr val="bg1"/>
                </a:solidFill>
              </a:rPr>
              <a:t> sit </a:t>
            </a:r>
            <a:r>
              <a:rPr lang="en-GB" dirty="0" err="1">
                <a:solidFill>
                  <a:schemeClr val="bg1"/>
                </a:solidFill>
              </a:rPr>
              <a:t>amet</a:t>
            </a:r>
            <a:endParaRPr lang="en-AT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C2AE1D-1B06-15A4-2CB3-54A04A366C27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10943337" y="5521778"/>
            <a:ext cx="1723665" cy="323621"/>
          </a:xfrm>
          <a:prstGeom prst="rect">
            <a:avLst/>
          </a:prstGeom>
        </p:spPr>
        <p:txBody>
          <a:bodyPr lIns="0" rIns="0" bIns="0"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l-SI" sz="1200" dirty="0">
                <a:solidFill>
                  <a:schemeClr val="bg1"/>
                </a:solidFill>
              </a:rPr>
              <a:t>F</a:t>
            </a:r>
            <a:r>
              <a:rPr lang="en-US" sz="1200" dirty="0">
                <a:solidFill>
                  <a:schemeClr val="bg1"/>
                </a:solidFill>
              </a:rPr>
              <a:t>b</a:t>
            </a:r>
            <a:r>
              <a:rPr lang="sl-SI" sz="1200" dirty="0">
                <a:solidFill>
                  <a:schemeClr val="bg1"/>
                </a:solidFill>
              </a:rPr>
              <a:t>       </a:t>
            </a:r>
            <a:r>
              <a:rPr lang="en-US" sz="1200" dirty="0">
                <a:solidFill>
                  <a:schemeClr val="bg1"/>
                </a:solidFill>
              </a:rPr>
              <a:t>L</a:t>
            </a:r>
            <a:r>
              <a:rPr lang="sl-SI" sz="1200" dirty="0">
                <a:solidFill>
                  <a:schemeClr val="bg1"/>
                </a:solidFill>
              </a:rPr>
              <a:t>n       X       </a:t>
            </a:r>
            <a:r>
              <a:rPr lang="en-US" sz="1200" dirty="0" err="1">
                <a:solidFill>
                  <a:schemeClr val="bg1"/>
                </a:solidFill>
              </a:rPr>
              <a:t>Yt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EB6EABC-0603-F482-97C8-4C7B98EA5832}"/>
              </a:ext>
            </a:extLst>
          </p:cNvPr>
          <p:cNvSpPr txBox="1">
            <a:spLocks/>
          </p:cNvSpPr>
          <p:nvPr userDrawn="1"/>
        </p:nvSpPr>
        <p:spPr>
          <a:xfrm>
            <a:off x="483476" y="6365830"/>
            <a:ext cx="3707526" cy="179591"/>
          </a:xfrm>
          <a:prstGeom prst="rect">
            <a:avLst/>
          </a:prstGeom>
        </p:spPr>
        <p:txBody>
          <a:bodyPr lIns="0" rIns="0" bIns="0" anchor="b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EB1C3C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l-SI" sz="1200" dirty="0">
                <a:solidFill>
                  <a:schemeClr val="bg1"/>
                </a:solidFill>
              </a:rPr>
              <a:t>www.arctur.si       info@arctur.si       </a:t>
            </a:r>
            <a:r>
              <a:rPr lang="pt-BR" sz="1200" dirty="0">
                <a:solidFill>
                  <a:schemeClr val="bg1"/>
                </a:solidFill>
              </a:rPr>
              <a:t>+386 5 3029070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919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AF46-1BB6-F14F-3A73-349CBE875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7" y="1122362"/>
            <a:ext cx="10163503" cy="437022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ED0E85-1187-2E9E-48CE-A24335EF9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7" y="5512352"/>
            <a:ext cx="10163503" cy="4861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2D744E9-F95C-54FA-F440-5B32E0CEC2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77A840EF-61C6-CF09-3147-3C56D75537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4497" y="439738"/>
            <a:ext cx="2238703" cy="387350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AT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2BFA417-E79C-E105-0FB7-0C7F78E6942E}"/>
              </a:ext>
            </a:extLst>
          </p:cNvPr>
          <p:cNvCxnSpPr>
            <a:cxnSpLocks/>
          </p:cNvCxnSpPr>
          <p:nvPr userDrawn="1"/>
        </p:nvCxnSpPr>
        <p:spPr>
          <a:xfrm>
            <a:off x="596552" y="827088"/>
            <a:ext cx="7193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537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Rur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AF46-1BB6-F14F-3A73-349CBE875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7" y="1122362"/>
            <a:ext cx="10163503" cy="437022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ED0E85-1187-2E9E-48CE-A24335EF9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7" y="5512352"/>
            <a:ext cx="10163503" cy="4861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2D744E9-F95C-54FA-F440-5B32E0CEC2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77A840EF-61C6-CF09-3147-3C56D75537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4497" y="439738"/>
            <a:ext cx="2238703" cy="387350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AT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DC8F72-9C90-D61B-14FB-C532A48FB8AB}"/>
              </a:ext>
            </a:extLst>
          </p:cNvPr>
          <p:cNvCxnSpPr>
            <a:cxnSpLocks/>
          </p:cNvCxnSpPr>
          <p:nvPr userDrawn="1"/>
        </p:nvCxnSpPr>
        <p:spPr>
          <a:xfrm>
            <a:off x="596552" y="827088"/>
            <a:ext cx="7193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975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AF46-1BB6-F14F-3A73-349CBE875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7" y="1122362"/>
            <a:ext cx="10163503" cy="3238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ED0E85-1187-2E9E-48CE-A24335EF9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7" y="5512352"/>
            <a:ext cx="10163503" cy="4861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2D744E9-F95C-54FA-F440-5B32E0CEC2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A4DEBC-22C7-827F-45C5-EC637B376E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4825" y="4396155"/>
            <a:ext cx="10163175" cy="703385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Subtitle</a:t>
            </a:r>
            <a:endParaRPr lang="en-AT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D630CA9-2023-8FD2-A5BE-04FAD66C067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4497" y="439738"/>
            <a:ext cx="2238703" cy="387350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AT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2C1B9B4-B5FA-98E3-3441-923F2CDE9765}"/>
              </a:ext>
            </a:extLst>
          </p:cNvPr>
          <p:cNvCxnSpPr>
            <a:cxnSpLocks/>
          </p:cNvCxnSpPr>
          <p:nvPr userDrawn="1"/>
        </p:nvCxnSpPr>
        <p:spPr>
          <a:xfrm>
            <a:off x="596552" y="827088"/>
            <a:ext cx="7193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7659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Sub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AF46-1BB6-F14F-3A73-349CBE875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7" y="1122362"/>
            <a:ext cx="10163503" cy="3238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ED0E85-1187-2E9E-48CE-A24335EF9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7" y="5512352"/>
            <a:ext cx="10163503" cy="4861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2D744E9-F95C-54FA-F440-5B32E0CEC2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A4DEBC-22C7-827F-45C5-EC637B376E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4825" y="4396155"/>
            <a:ext cx="10163175" cy="703385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Subtitle</a:t>
            </a:r>
            <a:endParaRPr lang="en-AT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D630CA9-2023-8FD2-A5BE-04FAD66C067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4497" y="439738"/>
            <a:ext cx="2238703" cy="387350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AT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2C1B9B4-B5FA-98E3-3441-923F2CDE9765}"/>
              </a:ext>
            </a:extLst>
          </p:cNvPr>
          <p:cNvCxnSpPr>
            <a:cxnSpLocks/>
          </p:cNvCxnSpPr>
          <p:nvPr userDrawn="1"/>
        </p:nvCxnSpPr>
        <p:spPr>
          <a:xfrm>
            <a:off x="596552" y="827088"/>
            <a:ext cx="7193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228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- Tourism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AF46-1BB6-F14F-3A73-349CBE875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7" y="1122362"/>
            <a:ext cx="10163503" cy="3238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ED0E85-1187-2E9E-48CE-A24335EF9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7" y="5512352"/>
            <a:ext cx="10163503" cy="4861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2D744E9-F95C-54FA-F440-5B32E0CEC2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A4DEBC-22C7-827F-45C5-EC637B376E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4825" y="4396155"/>
            <a:ext cx="10163175" cy="703385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Subtitle</a:t>
            </a:r>
            <a:endParaRPr lang="en-AT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D630CA9-2023-8FD2-A5BE-04FAD66C067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4497" y="439738"/>
            <a:ext cx="2238703" cy="387350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AT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5A1080A-8CC6-4B4A-90A5-F52089A2C616}"/>
              </a:ext>
            </a:extLst>
          </p:cNvPr>
          <p:cNvCxnSpPr>
            <a:cxnSpLocks/>
          </p:cNvCxnSpPr>
          <p:nvPr userDrawn="1"/>
        </p:nvCxnSpPr>
        <p:spPr>
          <a:xfrm>
            <a:off x="596552" y="827088"/>
            <a:ext cx="7193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4892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- Rur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1AF46-1BB6-F14F-3A73-349CBE875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497" y="1122362"/>
            <a:ext cx="10163503" cy="3238623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ED0E85-1187-2E9E-48CE-A24335EF94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7" y="5512352"/>
            <a:ext cx="10163503" cy="48610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AT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2D744E9-F95C-54FA-F440-5B32E0CEC2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1A4DEBC-22C7-827F-45C5-EC637B376E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4825" y="4396155"/>
            <a:ext cx="10163175" cy="703385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dirty="0"/>
              <a:t>Subtitle</a:t>
            </a:r>
            <a:endParaRPr lang="en-AT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D630CA9-2023-8FD2-A5BE-04FAD66C067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4497" y="439738"/>
            <a:ext cx="2238703" cy="387350"/>
          </a:xfrm>
        </p:spPr>
        <p:txBody>
          <a:bodyPr anchor="ctr">
            <a:normAutofit/>
          </a:bodyPr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Date</a:t>
            </a:r>
            <a:endParaRPr lang="en-AT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3E08743-9D69-0751-11D5-D02929EA45E2}"/>
              </a:ext>
            </a:extLst>
          </p:cNvPr>
          <p:cNvCxnSpPr>
            <a:cxnSpLocks/>
          </p:cNvCxnSpPr>
          <p:nvPr userDrawn="1"/>
        </p:nvCxnSpPr>
        <p:spPr>
          <a:xfrm>
            <a:off x="596552" y="827088"/>
            <a:ext cx="71932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818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0612D-814B-7A5D-794E-68FB23223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476" y="509753"/>
            <a:ext cx="10870324" cy="1080000"/>
          </a:xfrm>
          <a:prstGeom prst="rect">
            <a:avLst/>
          </a:prstGeom>
        </p:spPr>
        <p:txBody>
          <a:bodyPr anchor="t"/>
          <a:lstStyle/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5B4A9-E7EC-DDA7-2054-3D8EF3643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476" y="1589754"/>
            <a:ext cx="10870324" cy="4758494"/>
          </a:xfrm>
          <a:prstGeom prst="rect">
            <a:avLst/>
          </a:prstGeo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5A710ED-1532-526D-6CEB-9119DFA454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1643360" y="233647"/>
            <a:ext cx="323622" cy="99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12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E26C25-137B-7D14-518A-48114F279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477" y="515006"/>
            <a:ext cx="10880834" cy="1080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dirty="0"/>
              <a:t>Click to edit Master title style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1711A-B221-68BE-A133-2A0D7F35F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3477" y="1595006"/>
            <a:ext cx="10880834" cy="4747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55908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1" r:id="rId3"/>
    <p:sldLayoutId id="2147483660" r:id="rId4"/>
    <p:sldLayoutId id="2147483657" r:id="rId5"/>
    <p:sldLayoutId id="2147483668" r:id="rId6"/>
    <p:sldLayoutId id="2147483658" r:id="rId7"/>
    <p:sldLayoutId id="2147483659" r:id="rId8"/>
    <p:sldLayoutId id="2147483650" r:id="rId9"/>
    <p:sldLayoutId id="2147483651" r:id="rId10"/>
    <p:sldLayoutId id="2147483662" r:id="rId11"/>
    <p:sldLayoutId id="2147483652" r:id="rId12"/>
    <p:sldLayoutId id="2147483653" r:id="rId13"/>
    <p:sldLayoutId id="2147483654" r:id="rId14"/>
    <p:sldLayoutId id="2147483664" r:id="rId15"/>
    <p:sldLayoutId id="2147483655" r:id="rId16"/>
    <p:sldLayoutId id="2147483656" r:id="rId17"/>
    <p:sldLayoutId id="2147483665" r:id="rId18"/>
    <p:sldLayoutId id="2147483663" r:id="rId19"/>
    <p:sldLayoutId id="2147483666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EB1C3C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B1C3C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B1C3C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B1C3C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EB1C3C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CEE58-E6A2-F991-4602-924DE6B0C4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l-SI" dirty="0"/>
              <a:t>Napovedni model obiska planinskih poti</a:t>
            </a:r>
            <a:endParaRPr lang="en-AT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0DF76-81A8-9861-3911-2D6EC06AD5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497" y="5512352"/>
            <a:ext cx="10163503" cy="905910"/>
          </a:xfrm>
        </p:spPr>
        <p:txBody>
          <a:bodyPr>
            <a:normAutofit fontScale="92500" lnSpcReduction="20000"/>
          </a:bodyPr>
          <a:lstStyle/>
          <a:p>
            <a:r>
              <a:rPr lang="sl-SI" dirty="0"/>
              <a:t>Jan Harej, </a:t>
            </a:r>
            <a:r>
              <a:rPr lang="sl-SI" dirty="0" err="1"/>
              <a:t>Tech</a:t>
            </a:r>
            <a:r>
              <a:rPr lang="sl-SI" dirty="0"/>
              <a:t> team </a:t>
            </a:r>
            <a:r>
              <a:rPr lang="sl-SI" dirty="0" err="1"/>
              <a:t>lead</a:t>
            </a:r>
            <a:endParaRPr lang="sl-SI" dirty="0"/>
          </a:p>
          <a:p>
            <a:r>
              <a:rPr lang="sl-SI" dirty="0"/>
              <a:t>Jasmina Pegan, AI </a:t>
            </a:r>
            <a:r>
              <a:rPr lang="sl-SI" dirty="0" err="1"/>
              <a:t>engineer</a:t>
            </a:r>
            <a:endParaRPr lang="sl-SI" dirty="0"/>
          </a:p>
          <a:p>
            <a:r>
              <a:rPr lang="sl-SI" dirty="0"/>
              <a:t>Jernej Cucek, AI </a:t>
            </a:r>
            <a:r>
              <a:rPr lang="sl-SI" dirty="0" err="1"/>
              <a:t>engineer</a:t>
            </a:r>
            <a:endParaRPr lang="sl-SI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66801B-28B5-76B4-B45E-B48FD41290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sl-SI" dirty="0" err="1"/>
              <a:t>Eestech</a:t>
            </a:r>
            <a:r>
              <a:rPr lang="sl-SI" dirty="0"/>
              <a:t> </a:t>
            </a:r>
            <a:r>
              <a:rPr lang="sl-SI" dirty="0" err="1"/>
              <a:t>Challenge</a:t>
            </a:r>
            <a:r>
              <a:rPr lang="sl-SI" dirty="0"/>
              <a:t> 2024</a:t>
            </a:r>
            <a:endParaRPr lang="en-A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6852E9-A8E9-7BD5-DC52-85E281C01B3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l-SI" dirty="0"/>
              <a:t>6. april, 2024</a:t>
            </a:r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4240640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69BA2-418A-F924-EE37-72B3D6E1C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sl-SI" sz="40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Aplikacija, ki na podlagi preteklih podatkov o obisku na izbranih planinskih poteh, napoveduje in prikazuje prihodnji obisk planinskih poti. </a:t>
            </a:r>
          </a:p>
          <a:p>
            <a:pPr marL="0" indent="0">
              <a:buNone/>
            </a:pPr>
            <a:endParaRPr lang="sl-SI" sz="4000" dirty="0">
              <a:solidFill>
                <a:srgbClr val="EB1C3C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0" indent="0">
              <a:buNone/>
            </a:pPr>
            <a:endParaRPr lang="en-AT" sz="4000" dirty="0">
              <a:solidFill>
                <a:srgbClr val="EB1C3C"/>
              </a:solidFill>
            </a:endParaRPr>
          </a:p>
        </p:txBody>
      </p:sp>
      <p:sp>
        <p:nvSpPr>
          <p:cNvPr id="6" name="Naslov 5">
            <a:extLst>
              <a:ext uri="{FF2B5EF4-FFF2-40B4-BE49-F238E27FC236}">
                <a16:creationId xmlns:a16="http://schemas.microsoft.com/office/drawing/2014/main" id="{9E54F329-1175-FAC8-C3B8-809ECC545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>
                <a:solidFill>
                  <a:srgbClr val="EB1C3C"/>
                </a:solidFill>
              </a:rPr>
              <a:t>Cilj</a:t>
            </a:r>
          </a:p>
        </p:txBody>
      </p:sp>
    </p:spTree>
    <p:extLst>
      <p:ext uri="{BB962C8B-B14F-4D97-AF65-F5344CB8AC3E}">
        <p14:creationId xmlns:p14="http://schemas.microsoft.com/office/powerpoint/2010/main" val="3125650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A16B-5FAF-7868-5C26-9E2CF6186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>
                <a:solidFill>
                  <a:srgbClr val="EB1C3C"/>
                </a:solidFill>
              </a:rPr>
              <a:t>Koristi</a:t>
            </a:r>
            <a:endParaRPr lang="en-AT" dirty="0">
              <a:solidFill>
                <a:srgbClr val="EB1C3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69BA2-418A-F924-EE37-72B3D6E1C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7000"/>
              </a:lnSpc>
            </a:pPr>
            <a:r>
              <a:rPr lang="sl-SI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Zmanjšanje tveganja za nesreče in izgubljene osebe v gorah,</a:t>
            </a:r>
          </a:p>
          <a:p>
            <a:pPr>
              <a:lnSpc>
                <a:spcPct val="107000"/>
              </a:lnSpc>
            </a:pPr>
            <a:r>
              <a:rPr lang="sl-SI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učinkovitejše razporejanje reševalnih ekip,</a:t>
            </a:r>
          </a:p>
          <a:p>
            <a:pPr>
              <a:lnSpc>
                <a:spcPct val="107000"/>
              </a:lnSpc>
            </a:pPr>
            <a:r>
              <a:rPr lang="sl-SI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optimizacija upravljanja s planinskimi potmi,</a:t>
            </a:r>
          </a:p>
          <a:p>
            <a:pPr>
              <a:lnSpc>
                <a:spcPct val="107000"/>
              </a:lnSpc>
            </a:pPr>
            <a:r>
              <a:rPr lang="sl-SI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povečanje varnosti </a:t>
            </a:r>
            <a:r>
              <a:rPr lang="sl-SI" sz="3200" dirty="0">
                <a:ea typeface="Calibri" panose="020F0502020204030204" pitchFamily="34" charset="0"/>
                <a:cs typeface="Arial" panose="020B0604020202020204" pitchFamily="34" charset="0"/>
              </a:rPr>
              <a:t>obiskovalcev,</a:t>
            </a:r>
          </a:p>
          <a:p>
            <a:pPr>
              <a:lnSpc>
                <a:spcPct val="107000"/>
              </a:lnSpc>
            </a:pPr>
            <a:r>
              <a:rPr lang="sl-SI" sz="3200" dirty="0">
                <a:ea typeface="Calibri" panose="020F0502020204030204" pitchFamily="34" charset="0"/>
                <a:cs typeface="Arial" panose="020B0604020202020204" pitchFamily="34" charset="0"/>
              </a:rPr>
              <a:t>i</a:t>
            </a:r>
            <a:r>
              <a:rPr lang="sl-SI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zboljšana celotna izkušnja planincev,</a:t>
            </a:r>
          </a:p>
          <a:p>
            <a:pPr>
              <a:lnSpc>
                <a:spcPct val="107000"/>
              </a:lnSpc>
            </a:pPr>
            <a:r>
              <a:rPr lang="sl-SI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ohranjanje naravnega okolja, </a:t>
            </a:r>
          </a:p>
          <a:p>
            <a:pPr>
              <a:lnSpc>
                <a:spcPct val="107000"/>
              </a:lnSpc>
            </a:pPr>
            <a:r>
              <a:rPr lang="sl-SI" sz="3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zmanjšanje dnevnih obremenitev lokalnega ekosistema.</a:t>
            </a:r>
          </a:p>
        </p:txBody>
      </p:sp>
    </p:spTree>
    <p:extLst>
      <p:ext uri="{BB962C8B-B14F-4D97-AF65-F5344CB8AC3E}">
        <p14:creationId xmlns:p14="http://schemas.microsoft.com/office/powerpoint/2010/main" val="2900994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A16B-5FAF-7868-5C26-9E2CF6186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>
                <a:solidFill>
                  <a:srgbClr val="EB1C3C"/>
                </a:solidFill>
              </a:rPr>
              <a:t>Podatki </a:t>
            </a:r>
            <a:endParaRPr lang="en-AT" dirty="0">
              <a:solidFill>
                <a:srgbClr val="EB1C3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69BA2-418A-F924-EE37-72B3D6E1C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</a:pPr>
            <a:r>
              <a:rPr lang="sl-SI" sz="4000" dirty="0">
                <a:solidFill>
                  <a:srgbClr val="EB1C3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Obvezno</a:t>
            </a:r>
            <a:r>
              <a:rPr lang="sl-SI" sz="4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dvoletni podatki o preteklih obiskih na planinskih poteh</a:t>
            </a:r>
          </a:p>
          <a:p>
            <a:pPr>
              <a:lnSpc>
                <a:spcPct val="107000"/>
              </a:lnSpc>
            </a:pPr>
            <a:r>
              <a:rPr lang="sl-SI" sz="4000" dirty="0">
                <a:solidFill>
                  <a:srgbClr val="EB1C3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Opcijsko</a:t>
            </a:r>
            <a:r>
              <a:rPr lang="sl-SI" sz="40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lahko dopolnite z uporabo drugih podatkov relevantnih spremenljivk – vreme, promet, gorske nesreče</a:t>
            </a:r>
          </a:p>
          <a:p>
            <a:pPr marL="0" indent="0">
              <a:lnSpc>
                <a:spcPct val="107000"/>
              </a:lnSpc>
              <a:buNone/>
            </a:pPr>
            <a:endParaRPr lang="sl-SI" sz="40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407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FA16B-5FAF-7868-5C26-9E2CF6186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>
                <a:solidFill>
                  <a:srgbClr val="EB1C3C"/>
                </a:solidFill>
              </a:rPr>
              <a:t>Rezultat</a:t>
            </a:r>
            <a:endParaRPr lang="en-AT" dirty="0">
              <a:solidFill>
                <a:srgbClr val="EB1C3C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69BA2-418A-F924-EE37-72B3D6E1C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</a:pPr>
            <a:r>
              <a:rPr lang="sl-SI" sz="2400" dirty="0">
                <a:solidFill>
                  <a:srgbClr val="EB1C3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</a:t>
            </a:r>
            <a:r>
              <a:rPr lang="sl-SI" sz="2400" dirty="0">
                <a:solidFill>
                  <a:srgbClr val="EB1C3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apovedni model: </a:t>
            </a: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sl-SI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Analiza relevantnih podatkov,</a:t>
            </a:r>
            <a:endParaRPr lang="sl-SI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sl-SI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Obravnava manjkajočih ali neveljavnih podatkov,</a:t>
            </a:r>
            <a:endParaRPr lang="sl-SI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sl-SI" sz="24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Dopolnitev z morebitnimi dodatnimi viri podatkov.</a:t>
            </a:r>
            <a:endParaRPr lang="sl-SI" sz="24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</a:pPr>
            <a:r>
              <a:rPr lang="sl-SI" sz="2600" dirty="0">
                <a:solidFill>
                  <a:srgbClr val="EB1C3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Aplikacija</a:t>
            </a:r>
            <a:r>
              <a:rPr lang="sl-SI" sz="26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ki prikazuje napovedi in relevantne pretekle podatke:</a:t>
            </a: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sl-SI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Prikaz napovedi (grafi, zemljevidi, opozorila/semaforji,…),</a:t>
            </a:r>
          </a:p>
          <a:p>
            <a:pPr marL="742950" lvl="1" indent="-285750">
              <a:lnSpc>
                <a:spcPct val="107000"/>
              </a:lnSpc>
              <a:buFont typeface="Courier New" panose="02070309020205020404" pitchFamily="49" charset="0"/>
              <a:buChar char="o"/>
            </a:pPr>
            <a:r>
              <a:rPr lang="sl-SI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Prikaz podatkov (real-time, </a:t>
            </a:r>
            <a:r>
              <a:rPr lang="sl-SI" sz="2400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agregiranih</a:t>
            </a:r>
            <a:r>
              <a:rPr lang="sl-SI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).</a:t>
            </a:r>
          </a:p>
          <a:p>
            <a:pPr>
              <a:lnSpc>
                <a:spcPct val="107000"/>
              </a:lnSpc>
            </a:pPr>
            <a:r>
              <a:rPr lang="sl-SI" sz="2400" dirty="0">
                <a:solidFill>
                  <a:srgbClr val="EB1C3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Ocena točnosti </a:t>
            </a:r>
            <a:r>
              <a:rPr lang="sl-SI" sz="24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napovednega modela.</a:t>
            </a:r>
          </a:p>
        </p:txBody>
      </p:sp>
    </p:spTree>
    <p:extLst>
      <p:ext uri="{BB962C8B-B14F-4D97-AF65-F5344CB8AC3E}">
        <p14:creationId xmlns:p14="http://schemas.microsoft.com/office/powerpoint/2010/main" val="7540527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9570</TotalTime>
  <Words>175</Words>
  <Application>Microsoft Office PowerPoint</Application>
  <PresentationFormat>Širokozaslonsko</PresentationFormat>
  <Paragraphs>28</Paragraphs>
  <Slides>5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5</vt:i4>
      </vt:variant>
    </vt:vector>
  </HeadingPairs>
  <TitlesOfParts>
    <vt:vector size="9" baseType="lpstr">
      <vt:lpstr>Arial</vt:lpstr>
      <vt:lpstr>Calibri</vt:lpstr>
      <vt:lpstr>Courier New</vt:lpstr>
      <vt:lpstr>Office Theme</vt:lpstr>
      <vt:lpstr>Napovedni model obiska planinskih poti</vt:lpstr>
      <vt:lpstr>Cilj</vt:lpstr>
      <vt:lpstr>Koristi</vt:lpstr>
      <vt:lpstr>Podatki </vt:lpstr>
      <vt:lpstr>Rezultat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Tjasa Zornik</dc:creator>
  <cp:lastModifiedBy>Ana Furlani</cp:lastModifiedBy>
  <cp:revision>42</cp:revision>
  <dcterms:created xsi:type="dcterms:W3CDTF">2023-11-14T08:30:12Z</dcterms:created>
  <dcterms:modified xsi:type="dcterms:W3CDTF">2024-04-05T09:45:54Z</dcterms:modified>
</cp:coreProperties>
</file>

<file path=docProps/thumbnail.jpeg>
</file>